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CCEA273-6DE4-492D-970F-0460217663FC}">
  <a:tblStyle styleId="{BCCEA273-6DE4-492D-970F-0460217663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Jashan: Introduction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05b18871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05b1887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Our predictions from both MATLAB and Solidworks were good, we predicted a range &gt;20 meters and performed adequate stability calculations. We felt Solidworks gave us better mass and CG estimations, but are unsure about the validity of the Flow Simulation software.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During testing our glider performed well, but we found a primary stability issue in yaw and roll. From the video, the plane yawed into the stairs, preventing a longer flight. Similarly, in the outdoors flight the plane yawed and rolled, but this time to the left and into a tree. 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d01c2cc9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d01c2cc9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5b18871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5b18871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d01c2cc9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d01c2cc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b1df072c6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b1df072c6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f1e5c85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f1e5c85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Jashan: Triview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d01c2cc9e_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d01c2cc9e_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Jashan: Solidworks modelling and introduction to flight performance.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05b1887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05b1887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05b18871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05b18871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05b1887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05b1887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05b18871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05b1887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d01c2cc9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d01c2cc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d01c2cc9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d01c2cc9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-selig.ae.illinois.edu/index.html" TargetMode="External"/><Relationship Id="rId4" Type="http://schemas.openxmlformats.org/officeDocument/2006/relationships/hyperlink" Target="https://pdfs.semanticscholar.org/0a4d/83a63a1e36ad66b69fd2ac9d20efc55cae23.pdf" TargetMode="External"/><Relationship Id="rId5" Type="http://schemas.openxmlformats.org/officeDocument/2006/relationships/hyperlink" Target="http://airfoiltools.com/airfoil/details?airfoil=fx63137-il#polars" TargetMode="External"/><Relationship Id="rId6" Type="http://schemas.openxmlformats.org/officeDocument/2006/relationships/hyperlink" Target="https://pdfs.semanticscholar.org/919a/c74eda18dcf6a27afb39920586c295bc6173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2KFJeMI-ama6qGBFEUUuQUIjsLH-of69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X2ahF22sqejteTawQet5zbZTP8uFcLro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60" name="Google Shape;60;p13"/>
          <p:cNvSpPr txBox="1"/>
          <p:nvPr>
            <p:ph idx="4294967295" type="subTitle"/>
          </p:nvPr>
        </p:nvSpPr>
        <p:spPr>
          <a:xfrm>
            <a:off x="311700" y="744575"/>
            <a:ext cx="8520600" cy="13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</a:rPr>
              <a:t>Final Design Review</a:t>
            </a:r>
            <a:r>
              <a:rPr b="1" lang="en" sz="3600">
                <a:solidFill>
                  <a:srgbClr val="E06666"/>
                </a:solidFill>
              </a:rPr>
              <a:t>:</a:t>
            </a:r>
            <a:endParaRPr b="1" sz="36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</a:rPr>
              <a:t>The Flying Fish</a:t>
            </a:r>
            <a:endParaRPr b="1" sz="36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115625" y="402875"/>
            <a:ext cx="26520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Ryan Burdick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Jashan Chopra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Dominic Dougherty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Jason Magno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John Tucker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Donny Wolfe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FEFEF"/>
                </a:solidFill>
              </a:rPr>
              <a:t>ASEN 2004</a:t>
            </a:r>
            <a:endParaRPr>
              <a:solidFill>
                <a:srgbClr val="EFEFE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EFEFEF"/>
                </a:solidFill>
              </a:rPr>
              <a:t>March 6th, 2019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226675" y="161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226675" y="866538"/>
            <a:ext cx="8190000" cy="15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Code Analysis: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Both MATLAB and Solidworks Flow Simulation predicted &gt;20 meters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Solidworks gave us better mass and CG estimations due to rectangular approx. in code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Unsure about the validity of Solidworks Flow Simulation Software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41516" l="34350" r="47094" t="40211"/>
          <a:stretch/>
        </p:blipFill>
        <p:spPr>
          <a:xfrm>
            <a:off x="5422100" y="2228226"/>
            <a:ext cx="3568324" cy="2511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226675" y="2543425"/>
            <a:ext cx="5092200" cy="21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Stability Issues:</a:t>
            </a:r>
            <a:endParaRPr b="1"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Coupled yaw and roll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Indoor flight: started to yaw left but crashed into the stairs on the right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Outdoor flight: yawed and rolled left into a tree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</a:pPr>
            <a:r>
              <a:rPr lang="en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Unbalanced wings and a small Vv contributed to dynamic instability </a:t>
            </a:r>
            <a:endParaRPr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6474725" y="4739700"/>
            <a:ext cx="26994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Slight left coupled roll and yaw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Failure Analysis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Structural Challenges: </a:t>
            </a:r>
            <a:endParaRPr b="1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Attachment of the wing to dihedral wedges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Wing spar attachment to airfoils due to low durability surface areas with glue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Foam fuselage could only withstand a limited amount of test flights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Unable to repair wing spar attachment to airfoils, would have required puncturing saran wrap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Sources of Error: </a:t>
            </a:r>
            <a:endParaRPr b="1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High reynolds number from airfoil tools led to inaccurate predictions → larger L/D, increased range, graph inaccuracies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Induced drag from design cannot be adequately modelled in MATLAB, which is why we combined Solidworks analysis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Stability issues result in lost range: difficulty in constructing the precise dihedral angle and alignment for both wings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24518" l="12804" r="11472" t="46554"/>
          <a:stretch/>
        </p:blipFill>
        <p:spPr>
          <a:xfrm>
            <a:off x="3585725" y="-12525"/>
            <a:ext cx="5558273" cy="159242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5781125" y="1523225"/>
            <a:ext cx="26994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Initially Unstable Dihedral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113325" y="104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</a:t>
            </a:r>
            <a:r>
              <a:rPr lang="en"/>
              <a:t>Opportunities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184450" y="677675"/>
            <a:ext cx="533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Changes: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Make airfoil ribs out of a stronger material. 3D printed?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Construct entire spar from a single piece of balsa or perhaps an even stronger material.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Better balance of wing mass to improve roll stability, or larger dihedral.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Foam performed worse for cling wrap adhesion, but did decrease weight well and hold the shape well enough to be effective. Consider other light options to keep the camber better.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Reinforce the body to better withstand ground impacts.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396750" y="3907775"/>
            <a:ext cx="8451900" cy="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We learned that small flaws and quick changes are bound to happen during construction and that flight tests always provide the ‘real’ picture of what happens. Manufacturing accuracy matters.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099" y="0"/>
            <a:ext cx="3824896" cy="2540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6564975" y="2540425"/>
            <a:ext cx="26994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Proxima Nova"/>
                <a:ea typeface="Proxima Nova"/>
                <a:cs typeface="Proxima Nova"/>
                <a:sym typeface="Proxima Nova"/>
              </a:rPr>
              <a:t>Professional Toss Man Dom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269200" y="188950"/>
            <a:ext cx="85206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</a:rPr>
              <a:t>The Floppy Fish</a:t>
            </a:r>
            <a:endParaRPr b="1" sz="3600">
              <a:solidFill>
                <a:srgbClr val="E0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389650" y="1109300"/>
            <a:ext cx="4612200" cy="3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Proxima Nova"/>
                <a:ea typeface="Proxima Nova"/>
                <a:cs typeface="Proxima Nova"/>
                <a:sym typeface="Proxima Nova"/>
              </a:rPr>
              <a:t>Final Conclusions:</a:t>
            </a:r>
            <a:endParaRPr b="1"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Always test with multiple sources and programs (CFD data, Flight data, MATLAB analysis, Solidworks analysis)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Develop modular solutions and easily changeable code for emergency fixes and rapid prototyping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perfectly designed plan may not be possible to construct! It’s hard to balance best performance of all aspects between stability, range, structure, cost, weight, etc.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References	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152475"/>
            <a:ext cx="8520600" cy="3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Mah, John. </a:t>
            </a:r>
            <a:r>
              <a:rPr i="1" lang="en" sz="12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ASEN 2004 Aero Lab Part 1</a:t>
            </a: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2019, pp. 1–16, </a:t>
            </a:r>
            <a:r>
              <a:rPr i="1" lang="en" sz="12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ASEN 2004 Aero Lab Version 4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Anderson, J. D., Introduction to Flight, 8th Ed., McGraw Hill (2012).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G.K. Ananda, P.P. Sukumar, M.S. Selig, Measured aerodynamic characteristics of wings at low Reynolds numbers,Aerospace Science and Technology, Volume 42, 2015.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Mark Drela, Steven Hall, Paul Lagace, Ingrid Lundqvist, Gustaf Naeser, Heidi Perry, Raúl Radovitzky, Ian Waitz, Peter Young, and Jennifer Craig. 16.01 Unified Engineering I, II, III, &amp; IV. Fall 2005 -Spring 2006. MIT: OpenCourseWare, https://ocw.mit.edu. License: Creative Commons BY-NC-SA.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Selig, M., University of Illinois at Urbana-Champaign Applied Aerodynamics Group, </a:t>
            </a:r>
            <a:r>
              <a:rPr b="1" i="1" lang="en" sz="1200" u="sng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https://m-selig.ae.illinois.edu/index.html</a:t>
            </a:r>
            <a:endParaRPr b="1" i="1" sz="1200" u="sng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200" u="sng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https://pdfs.semanticscholar.org/0a4d/83a63a1e36ad66b69fd2ac9d20efc55cae23.pdf</a:t>
            </a:r>
            <a:endParaRPr b="1" i="1" sz="1200" u="sng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http://airfoiltools.com/airfoil/details?airfoil=fx63137-il#polars</a:t>
            </a:r>
            <a:endParaRPr b="1" sz="12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https://pdfs.semanticscholar.org/919a/c74eda18dcf6a27afb39920586c295bc6173.pdf</a:t>
            </a:r>
            <a:endParaRPr b="1" sz="12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10809" l="1033" r="521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850" y="2588500"/>
            <a:ext cx="1311175" cy="1311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4"/>
          <p:cNvCxnSpPr/>
          <p:nvPr/>
        </p:nvCxnSpPr>
        <p:spPr>
          <a:xfrm rot="10800000">
            <a:off x="6446150" y="2478125"/>
            <a:ext cx="512700" cy="487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9" name="Google Shape;69;p14"/>
          <p:cNvSpPr txBox="1"/>
          <p:nvPr/>
        </p:nvSpPr>
        <p:spPr>
          <a:xfrm>
            <a:off x="5939000" y="157900"/>
            <a:ext cx="14697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Layout &amp; Design</a:t>
            </a:r>
            <a:endParaRPr b="1" sz="18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34575" y="10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Characteristics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5" name="Google Shape;75;p15"/>
          <p:cNvGraphicFramePr/>
          <p:nvPr/>
        </p:nvGraphicFramePr>
        <p:xfrm>
          <a:off x="952500" y="81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{BCCEA273-6DE4-492D-970F-0460217663FC}</a:tableStyleId>
              </a:tblPr>
              <a:tblGrid>
                <a:gridCol w="3564075"/>
                <a:gridCol w="3564075"/>
              </a:tblGrid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Wingspan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Wing Area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0.0951 m</a:t>
                      </a:r>
                      <a:r>
                        <a:rPr baseline="30000" lang="en"/>
                        <a:t>2</a:t>
                      </a:r>
                      <a:endParaRPr baseline="30000"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Aspect Ratio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8.51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Chord Length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cm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Airfoil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Wortmann FX 63-137-il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Length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0.5908 m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Initial Mass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 grams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Center of Gravity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19.5 (% chord)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Dihedral Angle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 degrees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26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Horizontal Tail Incidence Angle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 degrees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Lift Curve Plot - </a:t>
            </a:r>
            <a:r>
              <a:rPr lang="en"/>
              <a:t>Wortmann fx 63-137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512775" y="1301550"/>
            <a:ext cx="33870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Initial data plots were taken from Airfoiltools.com, where the data values are at a Reynolds number of 50,000, the lowest provided. 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non-linearity of the lift curve plot and high Reynolds number contributed to error in performance analysis.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175" y="966213"/>
            <a:ext cx="4939426" cy="370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332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Polar Plot &amp; Equation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90500" y="1684425"/>
            <a:ext cx="3040200" cy="27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large differences in 3D vs Whole Body Drag Polar plots come from model shortcomings in the computational lab.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 predicts a max (L/D) larger than the expected value, and Solidworks Flow Simulation predicts one smaller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than the expected measured value.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400" y="681800"/>
            <a:ext cx="5849599" cy="377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(L/D) v. Angle of Attack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403525" y="1144925"/>
            <a:ext cx="3334200" cy="3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Max (L/D):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Predicted: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MATLAB: </a:t>
            </a:r>
            <a:r>
              <a:rPr b="1" lang="en">
                <a:solidFill>
                  <a:srgbClr val="6D9EEB"/>
                </a:solidFill>
                <a:latin typeface="Proxima Nova"/>
                <a:ea typeface="Proxima Nova"/>
                <a:cs typeface="Proxima Nova"/>
                <a:sym typeface="Proxima Nova"/>
              </a:rPr>
              <a:t>12.94</a:t>
            </a:r>
            <a:endParaRPr b="1">
              <a:solidFill>
                <a:srgbClr val="6D9EE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Solidworks: </a:t>
            </a:r>
            <a:r>
              <a:rPr b="1" lang="en">
                <a:solidFill>
                  <a:srgbClr val="F6B26B"/>
                </a:solidFill>
                <a:latin typeface="Proxima Nova"/>
                <a:ea typeface="Proxima Nova"/>
                <a:cs typeface="Proxima Nova"/>
                <a:sym typeface="Proxima Nova"/>
              </a:rPr>
              <a:t>4.75</a:t>
            </a:r>
            <a:endParaRPr b="1">
              <a:solidFill>
                <a:srgbClr val="F6B26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D9EE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Actual: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Best: </a:t>
            </a:r>
            <a:r>
              <a:rPr b="1" lang="en">
                <a:solidFill>
                  <a:srgbClr val="B6D7A8"/>
                </a:solidFill>
                <a:latin typeface="Proxima Nova"/>
                <a:ea typeface="Proxima Nova"/>
                <a:cs typeface="Proxima Nova"/>
                <a:sym typeface="Proxima Nova"/>
              </a:rPr>
              <a:t>6.65</a:t>
            </a:r>
            <a:endParaRPr b="1">
              <a:solidFill>
                <a:srgbClr val="B6D7A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Worst: </a:t>
            </a:r>
            <a:r>
              <a:rPr b="1" lang="en">
                <a:solidFill>
                  <a:srgbClr val="EA9999"/>
                </a:solidFill>
                <a:latin typeface="Proxima Nova"/>
                <a:ea typeface="Proxima Nova"/>
                <a:cs typeface="Proxima Nova"/>
                <a:sym typeface="Proxima Nova"/>
              </a:rPr>
              <a:t>2.82</a:t>
            </a:r>
            <a:endParaRPr b="1">
              <a:solidFill>
                <a:srgbClr val="EA99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675" y="1017725"/>
            <a:ext cx="509463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Flight Tests v. Predicted Data</a:t>
            </a:r>
            <a:endParaRPr/>
          </a:p>
        </p:txBody>
      </p:sp>
      <p:graphicFrame>
        <p:nvGraphicFramePr>
          <p:cNvPr id="102" name="Google Shape;102;p19"/>
          <p:cNvGraphicFramePr/>
          <p:nvPr/>
        </p:nvGraphicFramePr>
        <p:xfrm>
          <a:off x="400400" y="111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{BCCEA273-6DE4-492D-970F-0460217663FC}</a:tableStyleId>
              </a:tblPr>
              <a:tblGrid>
                <a:gridCol w="2130150"/>
                <a:gridCol w="2130150"/>
                <a:gridCol w="2130150"/>
                <a:gridCol w="2130150"/>
              </a:tblGrid>
              <a:tr h="68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highlight>
                          <a:srgbClr val="38761D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Predicted (Comp Lab)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Predicted</a:t>
                      </a:r>
                      <a:r>
                        <a:rPr lang="en"/>
                        <a:t> (Solidworks)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Actual (From outside flight)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80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Max Range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82.8 [m]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30.4 [m]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18.1 m + 3.68 m height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Extrapolation: 42.6 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87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Max (L/D)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12.94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2.82 (Assuming 18.1m)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6.65  (extrapolated)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80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Velocity at Max (L/D)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3.92 [m/s]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6.5 [m/s] (Tested at range of 2-7, increments of 0.5)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4.57 [m/s] (extrapolated estimation)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80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Stall Velocity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 [m/s]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/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2.77 [m/s] (estimation)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8" name="Google Shape;108;p20" title="20190302_08474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7004400" y="113375"/>
            <a:ext cx="21396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Inside</a:t>
            </a:r>
            <a:endParaRPr b="1" sz="36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Flight</a:t>
            </a:r>
            <a:endParaRPr b="1" sz="36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title="VID_20190302_08494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7004400" y="113375"/>
            <a:ext cx="21396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Outside</a:t>
            </a:r>
            <a:endParaRPr b="1" sz="36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Flight</a:t>
            </a:r>
            <a:endParaRPr b="1" sz="36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